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9" r:id="rId2"/>
    <p:sldId id="263" r:id="rId3"/>
    <p:sldId id="267" r:id="rId4"/>
    <p:sldId id="272" r:id="rId5"/>
    <p:sldId id="270" r:id="rId6"/>
    <p:sldId id="257" r:id="rId7"/>
    <p:sldId id="256" r:id="rId8"/>
    <p:sldId id="262" r:id="rId9"/>
    <p:sldId id="261" r:id="rId10"/>
    <p:sldId id="259" r:id="rId11"/>
    <p:sldId id="271" r:id="rId12"/>
    <p:sldId id="265" r:id="rId13"/>
    <p:sldId id="264" r:id="rId14"/>
    <p:sldId id="260" r:id="rId15"/>
    <p:sldId id="268" r:id="rId16"/>
    <p:sldId id="258"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7AF28C9-E4D9-408B-9DD7-BA1B301A1F4D}" type="slidenum">
              <a:rPr lang="nl-NL" smtClean="0"/>
              <a:t>‹nr.›</a:t>
            </a:fld>
            <a:endParaRPr lang="nl-NL"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55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smtClean="0"/>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Date Placeholder 2"/>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234430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395423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7AF28C9-E4D9-408B-9DD7-BA1B301A1F4D}" type="slidenum">
              <a:rPr lang="nl-NL" smtClean="0"/>
              <a:t>‹nr.›</a:t>
            </a:fld>
            <a:endParaRPr lang="nl-NL"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49726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3962038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7AF28C9-E4D9-408B-9DD7-BA1B301A1F4D}" type="slidenum">
              <a:rPr lang="nl-NL" smtClean="0"/>
              <a:t>‹nr.›</a:t>
            </a:fld>
            <a:endParaRPr lang="nl-NL"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73550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79801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283660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148228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413266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197495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63144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149241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81943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76273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423082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smtClean="0"/>
              <a:t>Klik om de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smtClean="0"/>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CE32D48F-03A6-4A95-AFB3-42D76B6B0BB5}" type="datetimeFigureOut">
              <a:rPr lang="nl-NL" smtClean="0"/>
              <a:t>2-11-2017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7AF28C9-E4D9-408B-9DD7-BA1B301A1F4D}" type="slidenum">
              <a:rPr lang="nl-NL" smtClean="0"/>
              <a:t>‹nr.›</a:t>
            </a:fld>
            <a:endParaRPr lang="nl-NL" dirty="0"/>
          </a:p>
        </p:txBody>
      </p:sp>
    </p:spTree>
    <p:extLst>
      <p:ext uri="{BB962C8B-B14F-4D97-AF65-F5344CB8AC3E}">
        <p14:creationId xmlns:p14="http://schemas.microsoft.com/office/powerpoint/2010/main" val="206135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E32D48F-03A6-4A95-AFB3-42D76B6B0BB5}" type="datetimeFigureOut">
              <a:rPr lang="nl-NL" smtClean="0"/>
              <a:t>2-11-2017</a:t>
            </a:fld>
            <a:endParaRPr lang="nl-NL"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7AF28C9-E4D9-408B-9DD7-BA1B301A1F4D}" type="slidenum">
              <a:rPr lang="nl-NL" smtClean="0"/>
              <a:t>‹nr.›</a:t>
            </a:fld>
            <a:endParaRPr lang="nl-NL" dirty="0"/>
          </a:p>
        </p:txBody>
      </p:sp>
    </p:spTree>
    <p:extLst>
      <p:ext uri="{BB962C8B-B14F-4D97-AF65-F5344CB8AC3E}">
        <p14:creationId xmlns:p14="http://schemas.microsoft.com/office/powerpoint/2010/main" val="14020602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bollenstreek.groei.nl/index.php?id=3090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lQgRtNGULu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08000" y="1998133"/>
            <a:ext cx="6287912" cy="3160889"/>
          </a:xfrm>
        </p:spPr>
        <p:txBody>
          <a:bodyPr>
            <a:normAutofit/>
          </a:bodyPr>
          <a:lstStyle/>
          <a:p>
            <a:r>
              <a:rPr lang="nl-NL" sz="6500" dirty="0" smtClean="0"/>
              <a:t>Inkopen bij De </a:t>
            </a:r>
            <a:r>
              <a:rPr lang="nl-NL" sz="6500" dirty="0" smtClean="0"/>
              <a:t>Veiling </a:t>
            </a:r>
          </a:p>
          <a:p>
            <a:endParaRPr lang="nl-NL" sz="3200" dirty="0"/>
          </a:p>
        </p:txBody>
      </p:sp>
      <p:sp>
        <p:nvSpPr>
          <p:cNvPr id="2" name="AutoShape 2" descr="Afbeeldingsresultaat voor veiling bloemen">
            <a:hlinkClick r:id="rId2"/>
          </p:cNvPr>
          <p:cNvSpPr>
            <a:spLocks noChangeAspect="1" noChangeArrowheads="1"/>
          </p:cNvSpPr>
          <p:nvPr/>
        </p:nvSpPr>
        <p:spPr bwMode="auto">
          <a:xfrm>
            <a:off x="3889552" y="704145"/>
            <a:ext cx="4762500" cy="3095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veiling bloemen">
            <a:hlinkClick r:id="rId2"/>
          </p:cNvPr>
          <p:cNvSpPr>
            <a:spLocks noChangeAspect="1" noChangeArrowheads="1"/>
          </p:cNvSpPr>
          <p:nvPr/>
        </p:nvSpPr>
        <p:spPr bwMode="auto">
          <a:xfrm>
            <a:off x="3370263" y="-1485900"/>
            <a:ext cx="4762500" cy="3095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843" y="3360137"/>
            <a:ext cx="4913489" cy="3193768"/>
          </a:xfrm>
          <a:prstGeom prst="rect">
            <a:avLst/>
          </a:prstGeom>
        </p:spPr>
      </p:pic>
    </p:spTree>
    <p:extLst>
      <p:ext uri="{BB962C8B-B14F-4D97-AF65-F5344CB8AC3E}">
        <p14:creationId xmlns:p14="http://schemas.microsoft.com/office/powerpoint/2010/main" val="3715013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
        <p:nvSpPr>
          <p:cNvPr id="3" name="Tekstvak 2"/>
          <p:cNvSpPr txBox="1"/>
          <p:nvPr/>
        </p:nvSpPr>
        <p:spPr>
          <a:xfrm>
            <a:off x="127000" y="838200"/>
            <a:ext cx="1625600" cy="1477328"/>
          </a:xfrm>
          <a:prstGeom prst="rect">
            <a:avLst/>
          </a:prstGeom>
          <a:noFill/>
        </p:spPr>
        <p:txBody>
          <a:bodyPr wrap="square" rtlCol="0">
            <a:spAutoFit/>
          </a:bodyPr>
          <a:lstStyle/>
          <a:p>
            <a:r>
              <a:rPr lang="nl-NL" dirty="0" smtClean="0"/>
              <a:t>De Klok</a:t>
            </a:r>
          </a:p>
          <a:p>
            <a:r>
              <a:rPr lang="nl-NL" dirty="0" smtClean="0"/>
              <a:t>Werkt bij afslag dus van hoog naar laag.</a:t>
            </a:r>
            <a:endParaRPr lang="nl-NL" dirty="0"/>
          </a:p>
        </p:txBody>
      </p:sp>
    </p:spTree>
    <p:extLst>
      <p:ext uri="{BB962C8B-B14F-4D97-AF65-F5344CB8AC3E}">
        <p14:creationId xmlns:p14="http://schemas.microsoft.com/office/powerpoint/2010/main" val="93523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83733" y="1151467"/>
            <a:ext cx="5350934" cy="2462213"/>
          </a:xfrm>
          <a:prstGeom prst="rect">
            <a:avLst/>
          </a:prstGeom>
          <a:noFill/>
        </p:spPr>
        <p:txBody>
          <a:bodyPr wrap="square" rtlCol="0">
            <a:spAutoFit/>
          </a:bodyPr>
          <a:lstStyle/>
          <a:p>
            <a:r>
              <a:rPr lang="nl-NL" b="1" dirty="0" smtClean="0"/>
              <a:t>Opbod= </a:t>
            </a:r>
            <a:r>
              <a:rPr lang="nl-NL" dirty="0" smtClean="0"/>
              <a:t>de prijs gaat van laag naar hoog.</a:t>
            </a:r>
          </a:p>
          <a:p>
            <a:r>
              <a:rPr lang="nl-NL" dirty="0" smtClean="0"/>
              <a:t>Iedereen kan steeds meer bieden omdat ze het zo graag willen hebben. </a:t>
            </a:r>
          </a:p>
          <a:p>
            <a:r>
              <a:rPr lang="nl-NL" dirty="0" smtClean="0"/>
              <a:t>Deze manier van kopen komt vaak voor bij de verkoop van oude, antieke dingen en kunstwerken.</a:t>
            </a:r>
          </a:p>
          <a:p>
            <a:endParaRPr lang="nl-NL" dirty="0"/>
          </a:p>
          <a:p>
            <a:r>
              <a:rPr lang="nl-NL" sz="1400" i="1" dirty="0" smtClean="0"/>
              <a:t>Eenmaal andermaal en verkocht! </a:t>
            </a:r>
            <a:r>
              <a:rPr lang="nl-NL" sz="1400" i="1" dirty="0"/>
              <a:t> </a:t>
            </a:r>
            <a:r>
              <a:rPr lang="nl-NL" sz="1400" dirty="0" smtClean="0"/>
              <a:t>Is de slotzin en dan word de prijs vastgesteld.</a:t>
            </a:r>
            <a:endParaRPr lang="nl-NL" sz="1400" dirty="0"/>
          </a:p>
        </p:txBody>
      </p:sp>
      <p:sp>
        <p:nvSpPr>
          <p:cNvPr id="3" name="Tekstvak 2"/>
          <p:cNvSpPr txBox="1"/>
          <p:nvPr/>
        </p:nvSpPr>
        <p:spPr>
          <a:xfrm>
            <a:off x="3759200" y="4583289"/>
            <a:ext cx="5870223" cy="1754326"/>
          </a:xfrm>
          <a:prstGeom prst="rect">
            <a:avLst/>
          </a:prstGeom>
          <a:noFill/>
        </p:spPr>
        <p:txBody>
          <a:bodyPr wrap="square" rtlCol="0">
            <a:spAutoFit/>
          </a:bodyPr>
          <a:lstStyle/>
          <a:p>
            <a:r>
              <a:rPr lang="nl-NL" b="1" dirty="0" smtClean="0"/>
              <a:t>Afslag= </a:t>
            </a:r>
            <a:r>
              <a:rPr lang="nl-NL" dirty="0" smtClean="0"/>
              <a:t>de prijs gaat van hoog naar laag, wie het langst wacht met drukken op knop heeft de laagste prijs. Maar wacht je te lang, dan kan het al door een ander gekocht zijn. </a:t>
            </a:r>
          </a:p>
          <a:p>
            <a:r>
              <a:rPr lang="nl-NL" dirty="0" smtClean="0"/>
              <a:t>Deze manier van kopen word veel gebruikt met verse producten, bijvoorbeeld bloemen en vis.</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868" y="1829858"/>
            <a:ext cx="942975" cy="89535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156" y="1793435"/>
            <a:ext cx="1981200" cy="2305050"/>
          </a:xfrm>
          <a:prstGeom prst="rect">
            <a:avLst/>
          </a:prstGeom>
        </p:spPr>
      </p:pic>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99373" y="834758"/>
            <a:ext cx="944533" cy="89535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266" y="3962835"/>
            <a:ext cx="2151768" cy="2374780"/>
          </a:xfrm>
          <a:prstGeom prst="rect">
            <a:avLst/>
          </a:prstGeom>
        </p:spPr>
      </p:pic>
    </p:spTree>
    <p:extLst>
      <p:ext uri="{BB962C8B-B14F-4D97-AF65-F5344CB8AC3E}">
        <p14:creationId xmlns:p14="http://schemas.microsoft.com/office/powerpoint/2010/main" val="118771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440" y="63556"/>
            <a:ext cx="9067800" cy="6811016"/>
          </a:xfrm>
          <a:prstGeom prst="rect">
            <a:avLst/>
          </a:prstGeom>
        </p:spPr>
      </p:pic>
      <p:sp>
        <p:nvSpPr>
          <p:cNvPr id="3" name="Tekstvak 2"/>
          <p:cNvSpPr txBox="1"/>
          <p:nvPr/>
        </p:nvSpPr>
        <p:spPr>
          <a:xfrm>
            <a:off x="165100" y="6134100"/>
            <a:ext cx="4114800" cy="369332"/>
          </a:xfrm>
          <a:prstGeom prst="rect">
            <a:avLst/>
          </a:prstGeom>
          <a:noFill/>
        </p:spPr>
        <p:txBody>
          <a:bodyPr wrap="square" rtlCol="0">
            <a:spAutoFit/>
          </a:bodyPr>
          <a:lstStyle/>
          <a:p>
            <a:r>
              <a:rPr lang="nl-NL" dirty="0" smtClean="0"/>
              <a:t>De opsteker</a:t>
            </a:r>
            <a:endParaRPr lang="nl-NL" dirty="0"/>
          </a:p>
        </p:txBody>
      </p:sp>
    </p:spTree>
    <p:extLst>
      <p:ext uri="{BB962C8B-B14F-4D97-AF65-F5344CB8AC3E}">
        <p14:creationId xmlns:p14="http://schemas.microsoft.com/office/powerpoint/2010/main" val="59243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583" y="0"/>
            <a:ext cx="9136834" cy="6858000"/>
          </a:xfrm>
          <a:prstGeom prst="rect">
            <a:avLst/>
          </a:prstGeom>
        </p:spPr>
      </p:pic>
      <p:sp>
        <p:nvSpPr>
          <p:cNvPr id="3" name="Tekstvak 2"/>
          <p:cNvSpPr txBox="1"/>
          <p:nvPr/>
        </p:nvSpPr>
        <p:spPr>
          <a:xfrm>
            <a:off x="127000" y="6019800"/>
            <a:ext cx="1625600" cy="369332"/>
          </a:xfrm>
          <a:prstGeom prst="rect">
            <a:avLst/>
          </a:prstGeom>
          <a:noFill/>
        </p:spPr>
        <p:txBody>
          <a:bodyPr wrap="square" rtlCol="0">
            <a:spAutoFit/>
          </a:bodyPr>
          <a:lstStyle/>
          <a:p>
            <a:r>
              <a:rPr lang="nl-NL" dirty="0" smtClean="0"/>
              <a:t>De Mijnzaal</a:t>
            </a:r>
            <a:endParaRPr lang="nl-NL" dirty="0"/>
          </a:p>
        </p:txBody>
      </p:sp>
    </p:spTree>
    <p:extLst>
      <p:ext uri="{BB962C8B-B14F-4D97-AF65-F5344CB8AC3E}">
        <p14:creationId xmlns:p14="http://schemas.microsoft.com/office/powerpoint/2010/main" val="203698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
        <p:nvSpPr>
          <p:cNvPr id="4" name="Tekstvak 3"/>
          <p:cNvSpPr txBox="1"/>
          <p:nvPr/>
        </p:nvSpPr>
        <p:spPr>
          <a:xfrm>
            <a:off x="203200" y="1244600"/>
            <a:ext cx="1701800" cy="1477328"/>
          </a:xfrm>
          <a:prstGeom prst="rect">
            <a:avLst/>
          </a:prstGeom>
          <a:noFill/>
        </p:spPr>
        <p:txBody>
          <a:bodyPr wrap="square" rtlCol="0">
            <a:spAutoFit/>
          </a:bodyPr>
          <a:lstStyle/>
          <a:p>
            <a:r>
              <a:rPr lang="nl-NL" dirty="0" smtClean="0"/>
              <a:t>De veiling hal waar alles verzameld word na afloop</a:t>
            </a:r>
            <a:endParaRPr lang="nl-NL" dirty="0"/>
          </a:p>
        </p:txBody>
      </p:sp>
    </p:spTree>
    <p:extLst>
      <p:ext uri="{BB962C8B-B14F-4D97-AF65-F5344CB8AC3E}">
        <p14:creationId xmlns:p14="http://schemas.microsoft.com/office/powerpoint/2010/main" val="253552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362" y="685800"/>
            <a:ext cx="9590138" cy="5395770"/>
          </a:xfrm>
          <a:prstGeom prst="rect">
            <a:avLst/>
          </a:prstGeom>
        </p:spPr>
      </p:pic>
      <p:sp>
        <p:nvSpPr>
          <p:cNvPr id="3" name="Tekstvak 2"/>
          <p:cNvSpPr txBox="1"/>
          <p:nvPr/>
        </p:nvSpPr>
        <p:spPr>
          <a:xfrm>
            <a:off x="139700" y="5270500"/>
            <a:ext cx="2030362" cy="646331"/>
          </a:xfrm>
          <a:prstGeom prst="rect">
            <a:avLst/>
          </a:prstGeom>
          <a:noFill/>
        </p:spPr>
        <p:txBody>
          <a:bodyPr wrap="square" rtlCol="0">
            <a:spAutoFit/>
          </a:bodyPr>
          <a:lstStyle/>
          <a:p>
            <a:r>
              <a:rPr lang="nl-NL" dirty="0" smtClean="0"/>
              <a:t>De tribune met de kopers</a:t>
            </a:r>
            <a:endParaRPr lang="nl-NL" dirty="0"/>
          </a:p>
        </p:txBody>
      </p:sp>
    </p:spTree>
    <p:extLst>
      <p:ext uri="{BB962C8B-B14F-4D97-AF65-F5344CB8AC3E}">
        <p14:creationId xmlns:p14="http://schemas.microsoft.com/office/powerpoint/2010/main" val="105852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Tree>
    <p:extLst>
      <p:ext uri="{BB962C8B-B14F-4D97-AF65-F5344CB8AC3E}">
        <p14:creationId xmlns:p14="http://schemas.microsoft.com/office/powerpoint/2010/main" val="1041483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286049" y="3244334"/>
            <a:ext cx="3619902" cy="646331"/>
          </a:xfrm>
          <a:prstGeom prst="rect">
            <a:avLst/>
          </a:prstGeom>
        </p:spPr>
        <p:txBody>
          <a:bodyPr wrap="none">
            <a:spAutoFit/>
          </a:bodyPr>
          <a:lstStyle/>
          <a:p>
            <a:r>
              <a:rPr lang="nl-NL" dirty="0">
                <a:hlinkClick r:id="rId2"/>
              </a:rPr>
              <a:t>https://</a:t>
            </a:r>
            <a:r>
              <a:rPr lang="nl-NL" dirty="0" smtClean="0">
                <a:hlinkClick r:id="rId2"/>
              </a:rPr>
              <a:t>youtu.be/lQgRtNGULuE</a:t>
            </a:r>
            <a:endParaRPr lang="nl-NL" dirty="0" smtClean="0"/>
          </a:p>
          <a:p>
            <a:endParaRPr lang="nl-NL" dirty="0"/>
          </a:p>
        </p:txBody>
      </p:sp>
      <p:sp>
        <p:nvSpPr>
          <p:cNvPr id="3" name="Tekstvak 2"/>
          <p:cNvSpPr txBox="1"/>
          <p:nvPr/>
        </p:nvSpPr>
        <p:spPr>
          <a:xfrm>
            <a:off x="3870960" y="2164080"/>
            <a:ext cx="5608320" cy="369332"/>
          </a:xfrm>
          <a:prstGeom prst="rect">
            <a:avLst/>
          </a:prstGeom>
          <a:noFill/>
        </p:spPr>
        <p:txBody>
          <a:bodyPr wrap="square" rtlCol="0">
            <a:spAutoFit/>
          </a:bodyPr>
          <a:lstStyle/>
          <a:p>
            <a:r>
              <a:rPr lang="nl-NL" dirty="0" smtClean="0"/>
              <a:t>Filmpje over bloemenveiling in Aalsmeer</a:t>
            </a:r>
            <a:endParaRPr lang="nl-NL" dirty="0"/>
          </a:p>
        </p:txBody>
      </p:sp>
    </p:spTree>
    <p:extLst>
      <p:ext uri="{BB962C8B-B14F-4D97-AF65-F5344CB8AC3E}">
        <p14:creationId xmlns:p14="http://schemas.microsoft.com/office/powerpoint/2010/main" val="309082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59400" y="1219200"/>
            <a:ext cx="6032500" cy="6463308"/>
          </a:xfrm>
          <a:prstGeom prst="rect">
            <a:avLst/>
          </a:prstGeom>
          <a:noFill/>
        </p:spPr>
        <p:txBody>
          <a:bodyPr wrap="square" rtlCol="0">
            <a:spAutoFit/>
          </a:bodyPr>
          <a:lstStyle/>
          <a:p>
            <a:r>
              <a:rPr lang="nl-NL" dirty="0" smtClean="0"/>
              <a:t>Er zijn een aantal bloemenveilingen in Nederland</a:t>
            </a:r>
          </a:p>
          <a:p>
            <a:endParaRPr lang="nl-NL" dirty="0" smtClean="0"/>
          </a:p>
          <a:p>
            <a:r>
              <a:rPr lang="nl-NL" dirty="0" smtClean="0"/>
              <a:t>Royal Flora Holland</a:t>
            </a:r>
          </a:p>
          <a:p>
            <a:pPr marL="285750" indent="-285750">
              <a:buFont typeface="Wingdings" panose="05000000000000000000" pitchFamily="2" charset="2"/>
              <a:buChar char="v"/>
            </a:pPr>
            <a:r>
              <a:rPr lang="nl-NL" dirty="0" smtClean="0"/>
              <a:t>Bloemenveiling Aalsmeer</a:t>
            </a:r>
          </a:p>
          <a:p>
            <a:pPr marL="285750" indent="-285750">
              <a:buFont typeface="Wingdings" panose="05000000000000000000" pitchFamily="2" charset="2"/>
              <a:buChar char="v"/>
            </a:pPr>
            <a:r>
              <a:rPr lang="nl-NL" dirty="0" smtClean="0"/>
              <a:t>Eelde</a:t>
            </a:r>
            <a:endParaRPr lang="nl-NL" dirty="0"/>
          </a:p>
          <a:p>
            <a:endParaRPr lang="nl-NL" dirty="0" smtClean="0"/>
          </a:p>
          <a:p>
            <a:r>
              <a:rPr lang="nl-NL" dirty="0" smtClean="0"/>
              <a:t>Flora Holland</a:t>
            </a:r>
          </a:p>
          <a:p>
            <a:pPr marL="285750" indent="-285750">
              <a:buFont typeface="Wingdings" panose="05000000000000000000" pitchFamily="2" charset="2"/>
              <a:buChar char="v"/>
            </a:pPr>
            <a:r>
              <a:rPr lang="nl-NL" dirty="0"/>
              <a:t> </a:t>
            </a:r>
            <a:r>
              <a:rPr lang="nl-NL" dirty="0" smtClean="0"/>
              <a:t>  Naaldwijk</a:t>
            </a:r>
          </a:p>
          <a:p>
            <a:pPr marL="285750" indent="-285750">
              <a:buFont typeface="Wingdings" panose="05000000000000000000" pitchFamily="2" charset="2"/>
              <a:buChar char="v"/>
            </a:pPr>
            <a:r>
              <a:rPr lang="nl-NL" dirty="0"/>
              <a:t>  </a:t>
            </a:r>
            <a:r>
              <a:rPr lang="nl-NL" dirty="0" smtClean="0"/>
              <a:t> Rijnsburg</a:t>
            </a:r>
          </a:p>
          <a:p>
            <a:pPr marL="285750" indent="-285750">
              <a:buFont typeface="Wingdings" panose="05000000000000000000" pitchFamily="2" charset="2"/>
              <a:buChar char="v"/>
            </a:pPr>
            <a:r>
              <a:rPr lang="nl-NL" dirty="0"/>
              <a:t> </a:t>
            </a:r>
            <a:r>
              <a:rPr lang="nl-NL" dirty="0" smtClean="0"/>
              <a:t>  Venlo</a:t>
            </a:r>
          </a:p>
          <a:p>
            <a:pPr marL="285750" indent="-285750">
              <a:buFont typeface="Wingdings" panose="05000000000000000000" pitchFamily="2" charset="2"/>
              <a:buChar char="v"/>
            </a:pPr>
            <a:r>
              <a:rPr lang="nl-NL" dirty="0"/>
              <a:t> </a:t>
            </a:r>
            <a:r>
              <a:rPr lang="nl-NL" dirty="0" smtClean="0"/>
              <a:t>  Bleiswijk </a:t>
            </a:r>
          </a:p>
          <a:p>
            <a:r>
              <a:rPr lang="nl-NL" dirty="0" smtClean="0"/>
              <a:t>  </a:t>
            </a:r>
          </a:p>
          <a:p>
            <a:endParaRPr lang="nl-NL" dirty="0" smtClean="0"/>
          </a:p>
          <a:p>
            <a:r>
              <a:rPr lang="nl-NL" dirty="0" err="1" smtClean="0"/>
              <a:t>Plantion</a:t>
            </a:r>
            <a:endParaRPr lang="nl-NL" dirty="0" smtClean="0"/>
          </a:p>
          <a:p>
            <a:pPr marL="285750" indent="-285750">
              <a:buFont typeface="Wingdings" panose="05000000000000000000" pitchFamily="2" charset="2"/>
              <a:buChar char="v"/>
            </a:pPr>
            <a:r>
              <a:rPr lang="nl-NL" dirty="0"/>
              <a:t> </a:t>
            </a:r>
            <a:r>
              <a:rPr lang="nl-NL" dirty="0" smtClean="0"/>
              <a:t>Ede</a:t>
            </a:r>
          </a:p>
          <a:p>
            <a:r>
              <a:rPr lang="nl-NL" dirty="0" smtClean="0"/>
              <a:t> </a:t>
            </a:r>
          </a:p>
          <a:p>
            <a:pPr marL="285750" indent="-285750">
              <a:buFont typeface="Wingdings" panose="05000000000000000000" pitchFamily="2" charset="2"/>
              <a:buChar char="v"/>
            </a:pPr>
            <a:endParaRPr lang="nl-NL" dirty="0"/>
          </a:p>
          <a:p>
            <a:r>
              <a:rPr lang="nl-NL" dirty="0" smtClean="0"/>
              <a:t>BVV</a:t>
            </a:r>
          </a:p>
          <a:p>
            <a:pPr marL="285750" indent="-285750">
              <a:buFont typeface="Wingdings" panose="05000000000000000000" pitchFamily="2" charset="2"/>
              <a:buChar char="v"/>
            </a:pPr>
            <a:r>
              <a:rPr lang="nl-NL" dirty="0" smtClean="0"/>
              <a:t>Bloemenveiling Vleuten</a:t>
            </a:r>
          </a:p>
          <a:p>
            <a:pPr marL="285750" indent="-285750">
              <a:buFont typeface="Wingdings" panose="05000000000000000000" pitchFamily="2" charset="2"/>
              <a:buChar char="v"/>
            </a:pPr>
            <a:endParaRPr lang="nl-NL" dirty="0" smtClean="0"/>
          </a:p>
          <a:p>
            <a:endParaRPr lang="nl-NL" dirty="0" smtClean="0"/>
          </a:p>
          <a:p>
            <a:r>
              <a:rPr lang="nl-NL" dirty="0"/>
              <a:t>	</a:t>
            </a:r>
            <a:r>
              <a:rPr lang="nl-NL" dirty="0" smtClean="0"/>
              <a:t>				</a:t>
            </a:r>
          </a:p>
          <a:p>
            <a:endParaRPr lang="nl-NL" dirty="0"/>
          </a:p>
        </p:txBody>
      </p:sp>
      <p:sp>
        <p:nvSpPr>
          <p:cNvPr id="4" name="Tekstvak 3"/>
          <p:cNvSpPr txBox="1"/>
          <p:nvPr/>
        </p:nvSpPr>
        <p:spPr>
          <a:xfrm>
            <a:off x="678180" y="622300"/>
            <a:ext cx="3970020" cy="923330"/>
          </a:xfrm>
          <a:prstGeom prst="rect">
            <a:avLst/>
          </a:prstGeom>
          <a:noFill/>
        </p:spPr>
        <p:txBody>
          <a:bodyPr wrap="square" rtlCol="0">
            <a:spAutoFit/>
          </a:bodyPr>
          <a:lstStyle/>
          <a:p>
            <a:r>
              <a:rPr lang="nl-NL" dirty="0" smtClean="0"/>
              <a:t>VBN=vereniging van bloemenveilingen in Nederland</a:t>
            </a:r>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78" y="1689100"/>
            <a:ext cx="4061798" cy="4686300"/>
          </a:xfrm>
          <a:prstGeom prst="rect">
            <a:avLst/>
          </a:prstGeom>
        </p:spPr>
      </p:pic>
      <p:sp>
        <p:nvSpPr>
          <p:cNvPr id="6" name="Explosie 1 5"/>
          <p:cNvSpPr/>
          <p:nvPr/>
        </p:nvSpPr>
        <p:spPr>
          <a:xfrm>
            <a:off x="2006600" y="3390900"/>
            <a:ext cx="444500" cy="431800"/>
          </a:xfrm>
          <a:prstGeom prst="irregularSeal1">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Explosie 1 6"/>
          <p:cNvSpPr/>
          <p:nvPr/>
        </p:nvSpPr>
        <p:spPr>
          <a:xfrm>
            <a:off x="1612900" y="4065905"/>
            <a:ext cx="241300" cy="23304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Explosie 1 7"/>
          <p:cNvSpPr/>
          <p:nvPr/>
        </p:nvSpPr>
        <p:spPr>
          <a:xfrm>
            <a:off x="1575901" y="4298950"/>
            <a:ext cx="247650" cy="2476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Explosie 1 8"/>
          <p:cNvSpPr/>
          <p:nvPr/>
        </p:nvSpPr>
        <p:spPr>
          <a:xfrm>
            <a:off x="3327400" y="5602605"/>
            <a:ext cx="241300" cy="233045"/>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Explosie 1 9"/>
          <p:cNvSpPr/>
          <p:nvPr/>
        </p:nvSpPr>
        <p:spPr>
          <a:xfrm>
            <a:off x="7099300" y="2948305"/>
            <a:ext cx="241300" cy="23304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Explosie 1 10"/>
          <p:cNvSpPr/>
          <p:nvPr/>
        </p:nvSpPr>
        <p:spPr>
          <a:xfrm>
            <a:off x="7099300" y="3274377"/>
            <a:ext cx="241300" cy="23304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Explosie 1 11"/>
          <p:cNvSpPr/>
          <p:nvPr/>
        </p:nvSpPr>
        <p:spPr>
          <a:xfrm>
            <a:off x="7073900" y="3799205"/>
            <a:ext cx="241300" cy="23304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Explosie 1 13"/>
          <p:cNvSpPr/>
          <p:nvPr/>
        </p:nvSpPr>
        <p:spPr>
          <a:xfrm>
            <a:off x="8648700" y="2019300"/>
            <a:ext cx="444500" cy="431800"/>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Explosie 1 14"/>
          <p:cNvSpPr/>
          <p:nvPr/>
        </p:nvSpPr>
        <p:spPr>
          <a:xfrm>
            <a:off x="3925273" y="2139950"/>
            <a:ext cx="247650" cy="247650"/>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Explosie 1 15"/>
          <p:cNvSpPr/>
          <p:nvPr/>
        </p:nvSpPr>
        <p:spPr>
          <a:xfrm>
            <a:off x="1728301" y="4451350"/>
            <a:ext cx="247650" cy="2476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Explosie 1 16"/>
          <p:cNvSpPr/>
          <p:nvPr/>
        </p:nvSpPr>
        <p:spPr>
          <a:xfrm>
            <a:off x="6465401" y="2387600"/>
            <a:ext cx="247650" cy="247650"/>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Explosie 1 17"/>
          <p:cNvSpPr/>
          <p:nvPr/>
        </p:nvSpPr>
        <p:spPr>
          <a:xfrm>
            <a:off x="2938314" y="3908425"/>
            <a:ext cx="247650" cy="24765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Explosie 1 18"/>
          <p:cNvSpPr/>
          <p:nvPr/>
        </p:nvSpPr>
        <p:spPr>
          <a:xfrm>
            <a:off x="2451100" y="3842345"/>
            <a:ext cx="247650" cy="24765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Explosie 1 20"/>
          <p:cNvSpPr/>
          <p:nvPr/>
        </p:nvSpPr>
        <p:spPr>
          <a:xfrm>
            <a:off x="6373326" y="4606925"/>
            <a:ext cx="247650" cy="24765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Explosie 1 21"/>
          <p:cNvSpPr/>
          <p:nvPr/>
        </p:nvSpPr>
        <p:spPr>
          <a:xfrm>
            <a:off x="8481293" y="5602605"/>
            <a:ext cx="334814" cy="304205"/>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Explosie 1 22"/>
          <p:cNvSpPr/>
          <p:nvPr/>
        </p:nvSpPr>
        <p:spPr>
          <a:xfrm>
            <a:off x="7099300" y="3542545"/>
            <a:ext cx="241300" cy="233045"/>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3632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96240" y="2724388"/>
            <a:ext cx="1478279" cy="92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accent2">
                    <a:lumMod val="40000"/>
                    <a:lumOff val="60000"/>
                  </a:schemeClr>
                </a:solidFill>
              </a:ln>
            </a:endParaRPr>
          </a:p>
        </p:txBody>
      </p:sp>
      <p:sp>
        <p:nvSpPr>
          <p:cNvPr id="4" name="Tekstvak 3"/>
          <p:cNvSpPr txBox="1"/>
          <p:nvPr/>
        </p:nvSpPr>
        <p:spPr>
          <a:xfrm>
            <a:off x="693420" y="2996922"/>
            <a:ext cx="1005840" cy="369332"/>
          </a:xfrm>
          <a:prstGeom prst="rect">
            <a:avLst/>
          </a:prstGeom>
          <a:noFill/>
        </p:spPr>
        <p:txBody>
          <a:bodyPr wrap="square" rtlCol="0">
            <a:spAutoFit/>
          </a:bodyPr>
          <a:lstStyle/>
          <a:p>
            <a:r>
              <a:rPr lang="nl-NL" dirty="0" smtClean="0"/>
              <a:t>Kweker</a:t>
            </a:r>
            <a:endParaRPr lang="nl-NL" dirty="0"/>
          </a:p>
        </p:txBody>
      </p:sp>
      <p:sp>
        <p:nvSpPr>
          <p:cNvPr id="5" name="Ovaal 4"/>
          <p:cNvSpPr/>
          <p:nvPr/>
        </p:nvSpPr>
        <p:spPr>
          <a:xfrm>
            <a:off x="2751878" y="2701096"/>
            <a:ext cx="1737360" cy="944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Veiling</a:t>
            </a:r>
            <a:endParaRPr lang="nl-NL" dirty="0"/>
          </a:p>
        </p:txBody>
      </p:sp>
      <p:sp>
        <p:nvSpPr>
          <p:cNvPr id="6" name="Afgeronde rechthoek 5"/>
          <p:cNvSpPr/>
          <p:nvPr/>
        </p:nvSpPr>
        <p:spPr>
          <a:xfrm>
            <a:off x="4709160" y="1352788"/>
            <a:ext cx="2682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p:cNvSpPr txBox="1"/>
          <p:nvPr/>
        </p:nvSpPr>
        <p:spPr>
          <a:xfrm>
            <a:off x="5234940" y="1625322"/>
            <a:ext cx="2026920" cy="369332"/>
          </a:xfrm>
          <a:prstGeom prst="rect">
            <a:avLst/>
          </a:prstGeom>
          <a:noFill/>
        </p:spPr>
        <p:txBody>
          <a:bodyPr wrap="square" rtlCol="0">
            <a:spAutoFit/>
          </a:bodyPr>
          <a:lstStyle/>
          <a:p>
            <a:r>
              <a:rPr lang="nl-NL" dirty="0" smtClean="0"/>
              <a:t>groothandel</a:t>
            </a:r>
            <a:endParaRPr lang="nl-NL" dirty="0"/>
          </a:p>
        </p:txBody>
      </p:sp>
      <p:sp>
        <p:nvSpPr>
          <p:cNvPr id="8" name="Afgeronde rechthoek 7"/>
          <p:cNvSpPr/>
          <p:nvPr/>
        </p:nvSpPr>
        <p:spPr>
          <a:xfrm>
            <a:off x="4622194" y="4231625"/>
            <a:ext cx="2682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ekstvak 8"/>
          <p:cNvSpPr txBox="1"/>
          <p:nvPr/>
        </p:nvSpPr>
        <p:spPr>
          <a:xfrm>
            <a:off x="5501640" y="4446508"/>
            <a:ext cx="1493520" cy="381000"/>
          </a:xfrm>
          <a:prstGeom prst="rect">
            <a:avLst/>
          </a:prstGeom>
          <a:noFill/>
        </p:spPr>
        <p:txBody>
          <a:bodyPr wrap="square" rtlCol="0">
            <a:spAutoFit/>
          </a:bodyPr>
          <a:lstStyle/>
          <a:p>
            <a:r>
              <a:rPr lang="nl-NL" dirty="0" smtClean="0"/>
              <a:t>grossier</a:t>
            </a:r>
            <a:endParaRPr lang="nl-NL" dirty="0"/>
          </a:p>
        </p:txBody>
      </p:sp>
      <p:sp>
        <p:nvSpPr>
          <p:cNvPr id="11" name="Ovaal 10"/>
          <p:cNvSpPr/>
          <p:nvPr/>
        </p:nvSpPr>
        <p:spPr>
          <a:xfrm>
            <a:off x="8587740" y="1221460"/>
            <a:ext cx="1371600" cy="807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8640455" y="1440656"/>
            <a:ext cx="1508760" cy="369332"/>
          </a:xfrm>
          <a:prstGeom prst="rect">
            <a:avLst/>
          </a:prstGeom>
          <a:noFill/>
        </p:spPr>
        <p:txBody>
          <a:bodyPr wrap="square" rtlCol="0">
            <a:spAutoFit/>
          </a:bodyPr>
          <a:lstStyle/>
          <a:p>
            <a:r>
              <a:rPr lang="nl-NL" dirty="0" smtClean="0"/>
              <a:t>bloemist</a:t>
            </a:r>
            <a:endParaRPr lang="nl-NL" dirty="0"/>
          </a:p>
        </p:txBody>
      </p:sp>
      <p:sp>
        <p:nvSpPr>
          <p:cNvPr id="19" name="Ingekeepte pijl-rechts 18"/>
          <p:cNvSpPr/>
          <p:nvPr/>
        </p:nvSpPr>
        <p:spPr>
          <a:xfrm>
            <a:off x="2017661" y="2897979"/>
            <a:ext cx="734217"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Ingekeepte pijl-rechts 19"/>
          <p:cNvSpPr/>
          <p:nvPr/>
        </p:nvSpPr>
        <p:spPr>
          <a:xfrm rot="19710478">
            <a:off x="3863929" y="2060384"/>
            <a:ext cx="734217"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Ingekeepte pijl-rechts 20"/>
          <p:cNvSpPr/>
          <p:nvPr/>
        </p:nvSpPr>
        <p:spPr>
          <a:xfrm rot="2121415">
            <a:off x="3902431" y="3765330"/>
            <a:ext cx="734217"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Ingekeepte pijl-rechts 21"/>
          <p:cNvSpPr/>
          <p:nvPr/>
        </p:nvSpPr>
        <p:spPr>
          <a:xfrm flipV="1">
            <a:off x="7586646" y="1566939"/>
            <a:ext cx="858563" cy="11676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Ingekeepte pijl-rechts 22"/>
          <p:cNvSpPr/>
          <p:nvPr/>
        </p:nvSpPr>
        <p:spPr>
          <a:xfrm>
            <a:off x="7469260" y="4481211"/>
            <a:ext cx="1026748" cy="2423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Explosie 2 24"/>
          <p:cNvSpPr/>
          <p:nvPr/>
        </p:nvSpPr>
        <p:spPr>
          <a:xfrm rot="217547">
            <a:off x="9448504" y="2290091"/>
            <a:ext cx="2564654" cy="129656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sp>
        <p:nvSpPr>
          <p:cNvPr id="26" name="Ovaal 25"/>
          <p:cNvSpPr/>
          <p:nvPr/>
        </p:nvSpPr>
        <p:spPr>
          <a:xfrm>
            <a:off x="8599190" y="4198510"/>
            <a:ext cx="1371600" cy="807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p:cNvSpPr txBox="1"/>
          <p:nvPr/>
        </p:nvSpPr>
        <p:spPr>
          <a:xfrm>
            <a:off x="8805555" y="4417704"/>
            <a:ext cx="1508760" cy="369332"/>
          </a:xfrm>
          <a:prstGeom prst="rect">
            <a:avLst/>
          </a:prstGeom>
          <a:noFill/>
        </p:spPr>
        <p:txBody>
          <a:bodyPr wrap="square" rtlCol="0">
            <a:spAutoFit/>
          </a:bodyPr>
          <a:lstStyle/>
          <a:p>
            <a:r>
              <a:rPr lang="nl-NL" dirty="0" smtClean="0"/>
              <a:t>bloemist</a:t>
            </a:r>
            <a:endParaRPr lang="nl-NL" dirty="0"/>
          </a:p>
        </p:txBody>
      </p:sp>
      <p:sp>
        <p:nvSpPr>
          <p:cNvPr id="27" name="Ingekeepte pijl-rechts 26"/>
          <p:cNvSpPr/>
          <p:nvPr/>
        </p:nvSpPr>
        <p:spPr>
          <a:xfrm rot="18678815">
            <a:off x="10136456" y="3749792"/>
            <a:ext cx="603633" cy="20049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Ingekeepte pijl-rechts 27"/>
          <p:cNvSpPr/>
          <p:nvPr/>
        </p:nvSpPr>
        <p:spPr>
          <a:xfrm rot="2053400" flipV="1">
            <a:off x="10026526" y="1942583"/>
            <a:ext cx="576017" cy="22879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p:cNvSpPr txBox="1"/>
          <p:nvPr/>
        </p:nvSpPr>
        <p:spPr>
          <a:xfrm>
            <a:off x="396240" y="5930900"/>
            <a:ext cx="6017260" cy="369332"/>
          </a:xfrm>
          <a:prstGeom prst="rect">
            <a:avLst/>
          </a:prstGeom>
          <a:noFill/>
        </p:spPr>
        <p:txBody>
          <a:bodyPr wrap="square" rtlCol="0">
            <a:spAutoFit/>
          </a:bodyPr>
          <a:lstStyle/>
          <a:p>
            <a:r>
              <a:rPr lang="nl-NL" dirty="0" smtClean="0"/>
              <a:t>Dit is een Handelskanaal</a:t>
            </a:r>
            <a:endParaRPr lang="nl-NL" dirty="0"/>
          </a:p>
        </p:txBody>
      </p:sp>
      <p:sp>
        <p:nvSpPr>
          <p:cNvPr id="10" name="Tekstvak 9"/>
          <p:cNvSpPr txBox="1"/>
          <p:nvPr/>
        </p:nvSpPr>
        <p:spPr>
          <a:xfrm>
            <a:off x="9959340" y="2737132"/>
            <a:ext cx="1625600" cy="369332"/>
          </a:xfrm>
          <a:prstGeom prst="rect">
            <a:avLst/>
          </a:prstGeom>
          <a:noFill/>
        </p:spPr>
        <p:txBody>
          <a:bodyPr wrap="square" rtlCol="0">
            <a:spAutoFit/>
          </a:bodyPr>
          <a:lstStyle/>
          <a:p>
            <a:r>
              <a:rPr lang="nl-NL" dirty="0" smtClean="0"/>
              <a:t>consument</a:t>
            </a:r>
            <a:endParaRPr lang="nl-NL" dirty="0"/>
          </a:p>
        </p:txBody>
      </p:sp>
      <p:sp>
        <p:nvSpPr>
          <p:cNvPr id="24" name="Ovaal 23"/>
          <p:cNvSpPr/>
          <p:nvPr/>
        </p:nvSpPr>
        <p:spPr>
          <a:xfrm>
            <a:off x="5203830" y="2767696"/>
            <a:ext cx="1591523" cy="807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bloemist</a:t>
            </a:r>
          </a:p>
        </p:txBody>
      </p:sp>
      <p:sp>
        <p:nvSpPr>
          <p:cNvPr id="29" name="Ingekeepte pijl-rechts 28"/>
          <p:cNvSpPr/>
          <p:nvPr/>
        </p:nvSpPr>
        <p:spPr>
          <a:xfrm>
            <a:off x="4479425" y="2913912"/>
            <a:ext cx="734217"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Ingekeepte pijl-rechts 29"/>
          <p:cNvSpPr/>
          <p:nvPr/>
        </p:nvSpPr>
        <p:spPr>
          <a:xfrm>
            <a:off x="7506542" y="2897979"/>
            <a:ext cx="734217"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231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75733" y="733777"/>
            <a:ext cx="5159022" cy="1477328"/>
          </a:xfrm>
          <a:prstGeom prst="rect">
            <a:avLst/>
          </a:prstGeom>
          <a:noFill/>
        </p:spPr>
        <p:txBody>
          <a:bodyPr wrap="square" rtlCol="0">
            <a:spAutoFit/>
          </a:bodyPr>
          <a:lstStyle/>
          <a:p>
            <a:r>
              <a:rPr lang="nl-NL" b="1" dirty="0"/>
              <a:t>I</a:t>
            </a:r>
            <a:r>
              <a:rPr lang="nl-NL" b="1" dirty="0" smtClean="0"/>
              <a:t>mport = </a:t>
            </a:r>
          </a:p>
          <a:p>
            <a:r>
              <a:rPr lang="nl-NL" dirty="0" smtClean="0"/>
              <a:t>de bloemen komen vanuit het buitenland naar Nederland om naar Nederlandse consumenten te gaan</a:t>
            </a:r>
          </a:p>
          <a:p>
            <a:endParaRPr lang="nl-NL" dirty="0"/>
          </a:p>
        </p:txBody>
      </p:sp>
      <p:sp>
        <p:nvSpPr>
          <p:cNvPr id="3" name="Tekstvak 2"/>
          <p:cNvSpPr txBox="1"/>
          <p:nvPr/>
        </p:nvSpPr>
        <p:spPr>
          <a:xfrm>
            <a:off x="4634089" y="5040489"/>
            <a:ext cx="5159022" cy="1477328"/>
          </a:xfrm>
          <a:prstGeom prst="rect">
            <a:avLst/>
          </a:prstGeom>
          <a:noFill/>
        </p:spPr>
        <p:txBody>
          <a:bodyPr wrap="square" rtlCol="0">
            <a:spAutoFit/>
          </a:bodyPr>
          <a:lstStyle/>
          <a:p>
            <a:r>
              <a:rPr lang="nl-NL" b="1" dirty="0" smtClean="0"/>
              <a:t>Export = </a:t>
            </a:r>
          </a:p>
          <a:p>
            <a:r>
              <a:rPr lang="nl-NL" dirty="0" smtClean="0"/>
              <a:t>de bloemen gaan vanuit Nederland naar het buitenland om naar buitenlandse consumenten te gaan.</a:t>
            </a:r>
          </a:p>
          <a:p>
            <a:endParaRPr lang="nl-NL" dirty="0"/>
          </a:p>
        </p:txBody>
      </p:sp>
      <p:sp>
        <p:nvSpPr>
          <p:cNvPr id="4" name="AutoShape 2" descr="Afbeeldingsresultaat voor import expor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443" y="1717033"/>
            <a:ext cx="4244623" cy="2829749"/>
          </a:xfrm>
          <a:prstGeom prst="rect">
            <a:avLst/>
          </a:prstGeom>
        </p:spPr>
      </p:pic>
    </p:spTree>
    <p:extLst>
      <p:ext uri="{BB962C8B-B14F-4D97-AF65-F5344CB8AC3E}">
        <p14:creationId xmlns:p14="http://schemas.microsoft.com/office/powerpoint/2010/main" val="350476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3291998"/>
            <a:ext cx="2466975" cy="1847850"/>
          </a:xfrm>
          <a:prstGeom prst="rect">
            <a:avLst/>
          </a:prstGeom>
        </p:spPr>
      </p:pic>
      <p:sp>
        <p:nvSpPr>
          <p:cNvPr id="3" name="Tekstvak 2"/>
          <p:cNvSpPr txBox="1"/>
          <p:nvPr/>
        </p:nvSpPr>
        <p:spPr>
          <a:xfrm>
            <a:off x="787400" y="787400"/>
            <a:ext cx="4432300" cy="646331"/>
          </a:xfrm>
          <a:prstGeom prst="rect">
            <a:avLst/>
          </a:prstGeom>
          <a:noFill/>
        </p:spPr>
        <p:txBody>
          <a:bodyPr wrap="square" rtlCol="0">
            <a:spAutoFit/>
          </a:bodyPr>
          <a:lstStyle/>
          <a:p>
            <a:r>
              <a:rPr lang="nl-NL" b="1" dirty="0" smtClean="0"/>
              <a:t>Kweker: </a:t>
            </a:r>
            <a:r>
              <a:rPr lang="nl-NL" dirty="0" smtClean="0"/>
              <a:t>kweekt het product en bied het aan bij  de veiling</a:t>
            </a:r>
            <a:endParaRPr lang="nl-NL" dirty="0"/>
          </a:p>
        </p:txBody>
      </p:sp>
      <p:sp>
        <p:nvSpPr>
          <p:cNvPr id="4" name="Tekstvak 3"/>
          <p:cNvSpPr txBox="1"/>
          <p:nvPr/>
        </p:nvSpPr>
        <p:spPr>
          <a:xfrm>
            <a:off x="5111173" y="5085458"/>
            <a:ext cx="3949700" cy="923330"/>
          </a:xfrm>
          <a:prstGeom prst="rect">
            <a:avLst/>
          </a:prstGeom>
          <a:noFill/>
        </p:spPr>
        <p:txBody>
          <a:bodyPr wrap="square" rtlCol="0">
            <a:spAutoFit/>
          </a:bodyPr>
          <a:lstStyle/>
          <a:p>
            <a:r>
              <a:rPr lang="nl-NL" b="1" dirty="0" smtClean="0"/>
              <a:t>Veiling</a:t>
            </a:r>
            <a:r>
              <a:rPr lang="nl-NL" dirty="0" smtClean="0"/>
              <a:t>: een openbare plaats waar met opbod of afslag word verkocht aan wederverkopers</a:t>
            </a:r>
            <a:endParaRPr lang="nl-NL" dirty="0"/>
          </a:p>
        </p:txBody>
      </p:sp>
      <p:sp>
        <p:nvSpPr>
          <p:cNvPr id="5" name="Tekstvak 4"/>
          <p:cNvSpPr txBox="1"/>
          <p:nvPr/>
        </p:nvSpPr>
        <p:spPr>
          <a:xfrm>
            <a:off x="4491182" y="3183930"/>
            <a:ext cx="3721100" cy="646331"/>
          </a:xfrm>
          <a:prstGeom prst="rect">
            <a:avLst/>
          </a:prstGeom>
          <a:noFill/>
        </p:spPr>
        <p:txBody>
          <a:bodyPr wrap="square" rtlCol="0">
            <a:spAutoFit/>
          </a:bodyPr>
          <a:lstStyle/>
          <a:p>
            <a:r>
              <a:rPr lang="nl-NL" b="1" dirty="0" smtClean="0"/>
              <a:t>Groothande</a:t>
            </a:r>
            <a:r>
              <a:rPr lang="nl-NL" dirty="0" smtClean="0"/>
              <a:t>l: bedrijf dat levert aan bedrijven</a:t>
            </a:r>
            <a:endParaRPr lang="nl-NL" dirty="0"/>
          </a:p>
        </p:txBody>
      </p:sp>
      <p:sp>
        <p:nvSpPr>
          <p:cNvPr id="6" name="Tekstvak 5"/>
          <p:cNvSpPr txBox="1"/>
          <p:nvPr/>
        </p:nvSpPr>
        <p:spPr>
          <a:xfrm>
            <a:off x="660400" y="5234285"/>
            <a:ext cx="3517900" cy="1200329"/>
          </a:xfrm>
          <a:prstGeom prst="rect">
            <a:avLst/>
          </a:prstGeom>
          <a:noFill/>
        </p:spPr>
        <p:txBody>
          <a:bodyPr wrap="square" rtlCol="0">
            <a:spAutoFit/>
          </a:bodyPr>
          <a:lstStyle/>
          <a:p>
            <a:r>
              <a:rPr lang="nl-NL" b="1" dirty="0" smtClean="0"/>
              <a:t>Grossier/lijnrijder: </a:t>
            </a:r>
            <a:r>
              <a:rPr lang="nl-NL" dirty="0" smtClean="0"/>
              <a:t>handelaar die langs bloemenwinkels gaat om bloemen te verkopen aan bloemisten  </a:t>
            </a:r>
            <a:endParaRPr lang="nl-NL" dirty="0"/>
          </a:p>
        </p:txBody>
      </p:sp>
      <p:sp>
        <p:nvSpPr>
          <p:cNvPr id="7" name="Tekstvak 6"/>
          <p:cNvSpPr txBox="1"/>
          <p:nvPr/>
        </p:nvSpPr>
        <p:spPr>
          <a:xfrm>
            <a:off x="7550727" y="678872"/>
            <a:ext cx="3657601" cy="646331"/>
          </a:xfrm>
          <a:prstGeom prst="rect">
            <a:avLst/>
          </a:prstGeom>
          <a:noFill/>
        </p:spPr>
        <p:txBody>
          <a:bodyPr wrap="square" rtlCol="0">
            <a:spAutoFit/>
          </a:bodyPr>
          <a:lstStyle/>
          <a:p>
            <a:r>
              <a:rPr lang="nl-NL" b="1" dirty="0" smtClean="0"/>
              <a:t>Bloemist: </a:t>
            </a:r>
            <a:r>
              <a:rPr lang="nl-NL" dirty="0" smtClean="0"/>
              <a:t>bedrijf/ winkel waar consumenten bloemen kopen</a:t>
            </a:r>
            <a:endParaRPr lang="nl-NL" dirty="0"/>
          </a:p>
        </p:txBody>
      </p:sp>
      <p:sp>
        <p:nvSpPr>
          <p:cNvPr id="8" name="Tekstvak 7"/>
          <p:cNvSpPr txBox="1"/>
          <p:nvPr/>
        </p:nvSpPr>
        <p:spPr>
          <a:xfrm>
            <a:off x="6192982" y="1787236"/>
            <a:ext cx="2867891" cy="646331"/>
          </a:xfrm>
          <a:prstGeom prst="rect">
            <a:avLst/>
          </a:prstGeom>
          <a:noFill/>
        </p:spPr>
        <p:txBody>
          <a:bodyPr wrap="square" rtlCol="0">
            <a:spAutoFit/>
          </a:bodyPr>
          <a:lstStyle/>
          <a:p>
            <a:r>
              <a:rPr lang="nl-NL" b="1" dirty="0" smtClean="0"/>
              <a:t>Consument</a:t>
            </a:r>
            <a:r>
              <a:rPr lang="nl-NL" dirty="0" smtClean="0"/>
              <a:t>: klant die bloemen koopt</a:t>
            </a: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460" y="1787236"/>
            <a:ext cx="3796825" cy="3009524"/>
          </a:xfrm>
          <a:prstGeom prst="rect">
            <a:avLst/>
          </a:prstGeom>
        </p:spPr>
      </p:pic>
    </p:spTree>
    <p:extLst>
      <p:ext uri="{BB962C8B-B14F-4D97-AF65-F5344CB8AC3E}">
        <p14:creationId xmlns:p14="http://schemas.microsoft.com/office/powerpoint/2010/main" val="205336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Afbeeldingsresultaat voor flora naaldwij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4" descr="Afbeeldingsresultaat voor flora naaldwij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613410"/>
            <a:ext cx="9509760" cy="5349240"/>
          </a:xfrm>
          <a:prstGeom prst="rect">
            <a:avLst/>
          </a:prstGeom>
        </p:spPr>
      </p:pic>
    </p:spTree>
    <p:extLst>
      <p:ext uri="{BB962C8B-B14F-4D97-AF65-F5344CB8AC3E}">
        <p14:creationId xmlns:p14="http://schemas.microsoft.com/office/powerpoint/2010/main" val="169695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
        <p:nvSpPr>
          <p:cNvPr id="4" name="Tekstvak 3"/>
          <p:cNvSpPr txBox="1"/>
          <p:nvPr/>
        </p:nvSpPr>
        <p:spPr>
          <a:xfrm>
            <a:off x="0" y="838200"/>
            <a:ext cx="1943100" cy="2862322"/>
          </a:xfrm>
          <a:prstGeom prst="rect">
            <a:avLst/>
          </a:prstGeom>
          <a:noFill/>
        </p:spPr>
        <p:txBody>
          <a:bodyPr wrap="square" rtlCol="0">
            <a:spAutoFit/>
          </a:bodyPr>
          <a:lstStyle/>
          <a:p>
            <a:r>
              <a:rPr lang="nl-NL" dirty="0" smtClean="0"/>
              <a:t>De verzamelruimte</a:t>
            </a:r>
          </a:p>
          <a:p>
            <a:r>
              <a:rPr lang="nl-NL" dirty="0" smtClean="0"/>
              <a:t>Voorafgaand aan de klok. </a:t>
            </a:r>
          </a:p>
          <a:p>
            <a:r>
              <a:rPr lang="nl-NL" dirty="0" smtClean="0"/>
              <a:t>Hier word gekeurd en je kunt voordat de klok begint de bloemen bekijken.</a:t>
            </a:r>
            <a:endParaRPr lang="nl-NL" dirty="0"/>
          </a:p>
        </p:txBody>
      </p:sp>
    </p:spTree>
    <p:extLst>
      <p:ext uri="{BB962C8B-B14F-4D97-AF65-F5344CB8AC3E}">
        <p14:creationId xmlns:p14="http://schemas.microsoft.com/office/powerpoint/2010/main" val="344566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35280"/>
            <a:ext cx="8128000" cy="6096000"/>
          </a:xfrm>
          <a:prstGeom prst="rect">
            <a:avLst/>
          </a:prstGeom>
        </p:spPr>
      </p:pic>
      <p:sp>
        <p:nvSpPr>
          <p:cNvPr id="3" name="Tekstvak 2"/>
          <p:cNvSpPr txBox="1"/>
          <p:nvPr/>
        </p:nvSpPr>
        <p:spPr>
          <a:xfrm>
            <a:off x="0" y="1054100"/>
            <a:ext cx="2032000" cy="646331"/>
          </a:xfrm>
          <a:prstGeom prst="rect">
            <a:avLst/>
          </a:prstGeom>
          <a:noFill/>
        </p:spPr>
        <p:txBody>
          <a:bodyPr wrap="square" rtlCol="0">
            <a:spAutoFit/>
          </a:bodyPr>
          <a:lstStyle/>
          <a:p>
            <a:r>
              <a:rPr lang="nl-NL" dirty="0" smtClean="0"/>
              <a:t>Onderweg  naar de klok</a:t>
            </a:r>
            <a:endParaRPr lang="nl-NL" dirty="0"/>
          </a:p>
        </p:txBody>
      </p:sp>
    </p:spTree>
    <p:extLst>
      <p:ext uri="{BB962C8B-B14F-4D97-AF65-F5344CB8AC3E}">
        <p14:creationId xmlns:p14="http://schemas.microsoft.com/office/powerpoint/2010/main" val="312813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
        <p:nvSpPr>
          <p:cNvPr id="3" name="Tekstvak 2"/>
          <p:cNvSpPr txBox="1"/>
          <p:nvPr/>
        </p:nvSpPr>
        <p:spPr>
          <a:xfrm>
            <a:off x="508000" y="1231900"/>
            <a:ext cx="2133600" cy="1200329"/>
          </a:xfrm>
          <a:prstGeom prst="rect">
            <a:avLst/>
          </a:prstGeom>
          <a:noFill/>
        </p:spPr>
        <p:txBody>
          <a:bodyPr wrap="square" rtlCol="0">
            <a:spAutoFit/>
          </a:bodyPr>
          <a:lstStyle/>
          <a:p>
            <a:r>
              <a:rPr lang="nl-NL" dirty="0" smtClean="0"/>
              <a:t>Fust met opzetrek</a:t>
            </a:r>
          </a:p>
          <a:p>
            <a:r>
              <a:rPr lang="nl-NL" dirty="0"/>
              <a:t>v</a:t>
            </a:r>
            <a:r>
              <a:rPr lang="nl-NL" dirty="0" smtClean="0"/>
              <a:t>ol met chrysanten op een veilingkar</a:t>
            </a:r>
            <a:endParaRPr lang="nl-NL" dirty="0"/>
          </a:p>
        </p:txBody>
      </p:sp>
    </p:spTree>
    <p:extLst>
      <p:ext uri="{BB962C8B-B14F-4D97-AF65-F5344CB8AC3E}">
        <p14:creationId xmlns:p14="http://schemas.microsoft.com/office/powerpoint/2010/main" val="3383124948"/>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427</TotalTime>
  <Words>328</Words>
  <Application>Microsoft Office PowerPoint</Application>
  <PresentationFormat>Breedbeeld</PresentationFormat>
  <Paragraphs>64</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Century Gothic</vt:lpstr>
      <vt:lpstr>Wingdings</vt:lpstr>
      <vt:lpstr>Wingdings 3</vt:lpstr>
      <vt:lpstr>Segment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AOC Oost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Annet Wouters</dc:creator>
  <cp:lastModifiedBy>Annoeschka Turksema</cp:lastModifiedBy>
  <cp:revision>30</cp:revision>
  <dcterms:created xsi:type="dcterms:W3CDTF">2017-02-06T10:17:59Z</dcterms:created>
  <dcterms:modified xsi:type="dcterms:W3CDTF">2017-11-02T12:35:31Z</dcterms:modified>
</cp:coreProperties>
</file>